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62" r:id="rId3"/>
    <p:sldId id="260" r:id="rId4"/>
    <p:sldId id="272" r:id="rId5"/>
    <p:sldId id="263" r:id="rId6"/>
    <p:sldId id="264" r:id="rId7"/>
    <p:sldId id="275" r:id="rId8"/>
    <p:sldId id="271" r:id="rId9"/>
    <p:sldId id="273" r:id="rId10"/>
    <p:sldId id="274" r:id="rId11"/>
    <p:sldId id="269" r:id="rId12"/>
    <p:sldId id="270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3038" autoAdjust="0"/>
  </p:normalViewPr>
  <p:slideViewPr>
    <p:cSldViewPr snapToGrid="0">
      <p:cViewPr>
        <p:scale>
          <a:sx n="83" d="100"/>
          <a:sy n="83" d="100"/>
        </p:scale>
        <p:origin x="143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95FD78-061A-43E7-8F9E-A17BB7C91376}" type="doc">
      <dgm:prSet loTypeId="urn:microsoft.com/office/officeart/2005/8/layout/lProcess3" loCatId="process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IN"/>
        </a:p>
      </dgm:t>
    </dgm:pt>
    <dgm:pt modelId="{04FFD1FD-714A-43E9-87FF-FA4D0D68699F}">
      <dgm:prSet phldrT="[Text]"/>
      <dgm:spPr/>
      <dgm:t>
        <a:bodyPr/>
        <a:lstStyle/>
        <a:p>
          <a:r>
            <a:rPr lang="en-US" dirty="0"/>
            <a:t>1</a:t>
          </a:r>
          <a:r>
            <a:rPr lang="en-US" baseline="30000" dirty="0"/>
            <a:t>st</a:t>
          </a:r>
          <a:r>
            <a:rPr lang="en-US" dirty="0"/>
            <a:t> review</a:t>
          </a:r>
          <a:endParaRPr lang="en-IN" dirty="0"/>
        </a:p>
      </dgm:t>
    </dgm:pt>
    <dgm:pt modelId="{AFC4F755-D65D-4B2E-B975-2E5C0808E77C}" type="parTrans" cxnId="{51A16396-C5C8-4255-87D7-069ADB1B2F99}">
      <dgm:prSet/>
      <dgm:spPr/>
      <dgm:t>
        <a:bodyPr/>
        <a:lstStyle/>
        <a:p>
          <a:endParaRPr lang="en-IN"/>
        </a:p>
      </dgm:t>
    </dgm:pt>
    <dgm:pt modelId="{86146FA7-9985-4F50-B0FC-46385E7F094E}" type="sibTrans" cxnId="{51A16396-C5C8-4255-87D7-069ADB1B2F99}">
      <dgm:prSet/>
      <dgm:spPr/>
      <dgm:t>
        <a:bodyPr/>
        <a:lstStyle/>
        <a:p>
          <a:endParaRPr lang="en-IN"/>
        </a:p>
      </dgm:t>
    </dgm:pt>
    <dgm:pt modelId="{8A378A3B-D679-4862-ACF2-8D2C2D2FD7F2}">
      <dgm:prSet phldrT="[Text]"/>
      <dgm:spPr/>
      <dgm:t>
        <a:bodyPr/>
        <a:lstStyle/>
        <a:p>
          <a:r>
            <a:rPr lang="en-IN" dirty="0"/>
            <a:t>Implemented transmitter section.</a:t>
          </a:r>
        </a:p>
      </dgm:t>
    </dgm:pt>
    <dgm:pt modelId="{176F1F37-C2BD-4D8A-8F1E-A1F13D34E2BA}" type="parTrans" cxnId="{5A081FF5-1D44-4072-A6A0-7B38FED4543F}">
      <dgm:prSet/>
      <dgm:spPr/>
      <dgm:t>
        <a:bodyPr/>
        <a:lstStyle/>
        <a:p>
          <a:endParaRPr lang="en-IN"/>
        </a:p>
      </dgm:t>
    </dgm:pt>
    <dgm:pt modelId="{93ED2279-C13E-4BFF-A28F-7E9EB9702E9D}" type="sibTrans" cxnId="{5A081FF5-1D44-4072-A6A0-7B38FED4543F}">
      <dgm:prSet/>
      <dgm:spPr/>
      <dgm:t>
        <a:bodyPr/>
        <a:lstStyle/>
        <a:p>
          <a:endParaRPr lang="en-IN"/>
        </a:p>
      </dgm:t>
    </dgm:pt>
    <dgm:pt modelId="{01F5EDB5-C02C-4153-A7E9-D8011ED77FA6}">
      <dgm:prSet phldrT="[Text]"/>
      <dgm:spPr/>
      <dgm:t>
        <a:bodyPr/>
        <a:lstStyle/>
        <a:p>
          <a:r>
            <a:rPr lang="en-US" dirty="0"/>
            <a:t>2</a:t>
          </a:r>
          <a:r>
            <a:rPr lang="en-US" baseline="30000" dirty="0"/>
            <a:t>nd</a:t>
          </a:r>
          <a:r>
            <a:rPr lang="en-US" dirty="0"/>
            <a:t> review</a:t>
          </a:r>
          <a:endParaRPr lang="en-IN" dirty="0"/>
        </a:p>
      </dgm:t>
    </dgm:pt>
    <dgm:pt modelId="{973DF24F-6158-4F4C-88BD-4B19CDCD5869}" type="parTrans" cxnId="{742EF591-8F5D-4B4B-9806-B48D32F7B846}">
      <dgm:prSet/>
      <dgm:spPr/>
      <dgm:t>
        <a:bodyPr/>
        <a:lstStyle/>
        <a:p>
          <a:endParaRPr lang="en-IN"/>
        </a:p>
      </dgm:t>
    </dgm:pt>
    <dgm:pt modelId="{FF550BB4-502E-48F5-9DF2-0A892CCDDCB1}" type="sibTrans" cxnId="{742EF591-8F5D-4B4B-9806-B48D32F7B846}">
      <dgm:prSet/>
      <dgm:spPr/>
      <dgm:t>
        <a:bodyPr/>
        <a:lstStyle/>
        <a:p>
          <a:endParaRPr lang="en-IN"/>
        </a:p>
      </dgm:t>
    </dgm:pt>
    <dgm:pt modelId="{9F2806FF-1950-4E04-8C72-348DE0F3C1A3}">
      <dgm:prSet phldrT="[Text]"/>
      <dgm:spPr/>
      <dgm:t>
        <a:bodyPr/>
        <a:lstStyle/>
        <a:p>
          <a:r>
            <a:rPr lang="en-IN" dirty="0"/>
            <a:t>Implemented</a:t>
          </a:r>
          <a:r>
            <a:rPr lang="en-IN" baseline="0" dirty="0"/>
            <a:t> receiver section.</a:t>
          </a:r>
          <a:endParaRPr lang="en-IN" dirty="0"/>
        </a:p>
      </dgm:t>
    </dgm:pt>
    <dgm:pt modelId="{43120CB1-65F5-41E2-B7EE-1D220D4F5CBB}" type="parTrans" cxnId="{C503A4B5-8859-4E22-BAC3-539A41C05477}">
      <dgm:prSet/>
      <dgm:spPr/>
      <dgm:t>
        <a:bodyPr/>
        <a:lstStyle/>
        <a:p>
          <a:endParaRPr lang="en-IN"/>
        </a:p>
      </dgm:t>
    </dgm:pt>
    <dgm:pt modelId="{969C42CB-9CAB-4FA9-B4F3-B941184DD107}" type="sibTrans" cxnId="{C503A4B5-8859-4E22-BAC3-539A41C05477}">
      <dgm:prSet/>
      <dgm:spPr/>
      <dgm:t>
        <a:bodyPr/>
        <a:lstStyle/>
        <a:p>
          <a:endParaRPr lang="en-IN"/>
        </a:p>
      </dgm:t>
    </dgm:pt>
    <dgm:pt modelId="{27CF5C4D-796C-4A9B-A93D-8CB375581444}" type="pres">
      <dgm:prSet presAssocID="{C295FD78-061A-43E7-8F9E-A17BB7C91376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E66C0FB5-63D5-4B19-9B6D-CCA988E12FF3}" type="pres">
      <dgm:prSet presAssocID="{04FFD1FD-714A-43E9-87FF-FA4D0D68699F}" presName="horFlow" presStyleCnt="0"/>
      <dgm:spPr/>
    </dgm:pt>
    <dgm:pt modelId="{41F050A7-C070-40A4-92AF-61AA3D740B6D}" type="pres">
      <dgm:prSet presAssocID="{04FFD1FD-714A-43E9-87FF-FA4D0D68699F}" presName="bigChev" presStyleLbl="node1" presStyleIdx="0" presStyleCnt="2"/>
      <dgm:spPr/>
    </dgm:pt>
    <dgm:pt modelId="{82071336-2EC1-4FD3-99AB-AD4A56A01C19}" type="pres">
      <dgm:prSet presAssocID="{176F1F37-C2BD-4D8A-8F1E-A1F13D34E2BA}" presName="parTrans" presStyleCnt="0"/>
      <dgm:spPr/>
    </dgm:pt>
    <dgm:pt modelId="{EB87219B-DDBF-400B-AB1C-934139C44171}" type="pres">
      <dgm:prSet presAssocID="{8A378A3B-D679-4862-ACF2-8D2C2D2FD7F2}" presName="node" presStyleLbl="alignAccFollowNode1" presStyleIdx="0" presStyleCnt="2" custScaleX="199753">
        <dgm:presLayoutVars>
          <dgm:bulletEnabled val="1"/>
        </dgm:presLayoutVars>
      </dgm:prSet>
      <dgm:spPr/>
    </dgm:pt>
    <dgm:pt modelId="{C183F020-59F1-4A61-8BF8-E556A83ADC33}" type="pres">
      <dgm:prSet presAssocID="{04FFD1FD-714A-43E9-87FF-FA4D0D68699F}" presName="vSp" presStyleCnt="0"/>
      <dgm:spPr/>
    </dgm:pt>
    <dgm:pt modelId="{1DC29659-74A1-4303-ADAF-84D222F7990D}" type="pres">
      <dgm:prSet presAssocID="{01F5EDB5-C02C-4153-A7E9-D8011ED77FA6}" presName="horFlow" presStyleCnt="0"/>
      <dgm:spPr/>
    </dgm:pt>
    <dgm:pt modelId="{40AA96DA-1C93-4D48-B1C0-14C484FCF68C}" type="pres">
      <dgm:prSet presAssocID="{01F5EDB5-C02C-4153-A7E9-D8011ED77FA6}" presName="bigChev" presStyleLbl="node1" presStyleIdx="1" presStyleCnt="2"/>
      <dgm:spPr/>
    </dgm:pt>
    <dgm:pt modelId="{49B97E80-AB88-4B6F-BD42-F652E13EF833}" type="pres">
      <dgm:prSet presAssocID="{43120CB1-65F5-41E2-B7EE-1D220D4F5CBB}" presName="parTrans" presStyleCnt="0"/>
      <dgm:spPr/>
    </dgm:pt>
    <dgm:pt modelId="{78BE9FEC-B008-439A-8F92-619475A76A99}" type="pres">
      <dgm:prSet presAssocID="{9F2806FF-1950-4E04-8C72-348DE0F3C1A3}" presName="node" presStyleLbl="alignAccFollowNode1" presStyleIdx="1" presStyleCnt="2" custScaleX="203231">
        <dgm:presLayoutVars>
          <dgm:bulletEnabled val="1"/>
        </dgm:presLayoutVars>
      </dgm:prSet>
      <dgm:spPr/>
    </dgm:pt>
  </dgm:ptLst>
  <dgm:cxnLst>
    <dgm:cxn modelId="{F5756002-6857-49A9-971A-DFFD7A67C5D4}" type="presOf" srcId="{04FFD1FD-714A-43E9-87FF-FA4D0D68699F}" destId="{41F050A7-C070-40A4-92AF-61AA3D740B6D}" srcOrd="0" destOrd="0" presId="urn:microsoft.com/office/officeart/2005/8/layout/lProcess3"/>
    <dgm:cxn modelId="{3B992935-DED7-4577-9915-EF77C53EDDE7}" type="presOf" srcId="{C295FD78-061A-43E7-8F9E-A17BB7C91376}" destId="{27CF5C4D-796C-4A9B-A93D-8CB375581444}" srcOrd="0" destOrd="0" presId="urn:microsoft.com/office/officeart/2005/8/layout/lProcess3"/>
    <dgm:cxn modelId="{6F0C265E-5EC2-4D02-8C1B-230E3B5BFB06}" type="presOf" srcId="{9F2806FF-1950-4E04-8C72-348DE0F3C1A3}" destId="{78BE9FEC-B008-439A-8F92-619475A76A99}" srcOrd="0" destOrd="0" presId="urn:microsoft.com/office/officeart/2005/8/layout/lProcess3"/>
    <dgm:cxn modelId="{935A984C-C443-4BB6-925B-DCE53EDDDBCB}" type="presOf" srcId="{8A378A3B-D679-4862-ACF2-8D2C2D2FD7F2}" destId="{EB87219B-DDBF-400B-AB1C-934139C44171}" srcOrd="0" destOrd="0" presId="urn:microsoft.com/office/officeart/2005/8/layout/lProcess3"/>
    <dgm:cxn modelId="{742EF591-8F5D-4B4B-9806-B48D32F7B846}" srcId="{C295FD78-061A-43E7-8F9E-A17BB7C91376}" destId="{01F5EDB5-C02C-4153-A7E9-D8011ED77FA6}" srcOrd="1" destOrd="0" parTransId="{973DF24F-6158-4F4C-88BD-4B19CDCD5869}" sibTransId="{FF550BB4-502E-48F5-9DF2-0A892CCDDCB1}"/>
    <dgm:cxn modelId="{2E4B0094-6A2D-4826-8971-1E50B5332528}" type="presOf" srcId="{01F5EDB5-C02C-4153-A7E9-D8011ED77FA6}" destId="{40AA96DA-1C93-4D48-B1C0-14C484FCF68C}" srcOrd="0" destOrd="0" presId="urn:microsoft.com/office/officeart/2005/8/layout/lProcess3"/>
    <dgm:cxn modelId="{51A16396-C5C8-4255-87D7-069ADB1B2F99}" srcId="{C295FD78-061A-43E7-8F9E-A17BB7C91376}" destId="{04FFD1FD-714A-43E9-87FF-FA4D0D68699F}" srcOrd="0" destOrd="0" parTransId="{AFC4F755-D65D-4B2E-B975-2E5C0808E77C}" sibTransId="{86146FA7-9985-4F50-B0FC-46385E7F094E}"/>
    <dgm:cxn modelId="{C503A4B5-8859-4E22-BAC3-539A41C05477}" srcId="{01F5EDB5-C02C-4153-A7E9-D8011ED77FA6}" destId="{9F2806FF-1950-4E04-8C72-348DE0F3C1A3}" srcOrd="0" destOrd="0" parTransId="{43120CB1-65F5-41E2-B7EE-1D220D4F5CBB}" sibTransId="{969C42CB-9CAB-4FA9-B4F3-B941184DD107}"/>
    <dgm:cxn modelId="{5A081FF5-1D44-4072-A6A0-7B38FED4543F}" srcId="{04FFD1FD-714A-43E9-87FF-FA4D0D68699F}" destId="{8A378A3B-D679-4862-ACF2-8D2C2D2FD7F2}" srcOrd="0" destOrd="0" parTransId="{176F1F37-C2BD-4D8A-8F1E-A1F13D34E2BA}" sibTransId="{93ED2279-C13E-4BFF-A28F-7E9EB9702E9D}"/>
    <dgm:cxn modelId="{469713B5-48F7-4498-90AA-0D44644D75D9}" type="presParOf" srcId="{27CF5C4D-796C-4A9B-A93D-8CB375581444}" destId="{E66C0FB5-63D5-4B19-9B6D-CCA988E12FF3}" srcOrd="0" destOrd="0" presId="urn:microsoft.com/office/officeart/2005/8/layout/lProcess3"/>
    <dgm:cxn modelId="{D273D2A2-0A83-439A-AF0E-3BCC23EBB5CC}" type="presParOf" srcId="{E66C0FB5-63D5-4B19-9B6D-CCA988E12FF3}" destId="{41F050A7-C070-40A4-92AF-61AA3D740B6D}" srcOrd="0" destOrd="0" presId="urn:microsoft.com/office/officeart/2005/8/layout/lProcess3"/>
    <dgm:cxn modelId="{1B90D876-3722-4707-8675-B0590D1ADE8A}" type="presParOf" srcId="{E66C0FB5-63D5-4B19-9B6D-CCA988E12FF3}" destId="{82071336-2EC1-4FD3-99AB-AD4A56A01C19}" srcOrd="1" destOrd="0" presId="urn:microsoft.com/office/officeart/2005/8/layout/lProcess3"/>
    <dgm:cxn modelId="{716A9260-FCB6-47E0-8E1C-6D809B6A6977}" type="presParOf" srcId="{E66C0FB5-63D5-4B19-9B6D-CCA988E12FF3}" destId="{EB87219B-DDBF-400B-AB1C-934139C44171}" srcOrd="2" destOrd="0" presId="urn:microsoft.com/office/officeart/2005/8/layout/lProcess3"/>
    <dgm:cxn modelId="{19BE36E2-4C40-4F5F-9632-68239A8E8DC6}" type="presParOf" srcId="{27CF5C4D-796C-4A9B-A93D-8CB375581444}" destId="{C183F020-59F1-4A61-8BF8-E556A83ADC33}" srcOrd="1" destOrd="0" presId="urn:microsoft.com/office/officeart/2005/8/layout/lProcess3"/>
    <dgm:cxn modelId="{375886E9-6C71-4E6C-A0D1-7AD983A7F1B3}" type="presParOf" srcId="{27CF5C4D-796C-4A9B-A93D-8CB375581444}" destId="{1DC29659-74A1-4303-ADAF-84D222F7990D}" srcOrd="2" destOrd="0" presId="urn:microsoft.com/office/officeart/2005/8/layout/lProcess3"/>
    <dgm:cxn modelId="{20496E98-F2C9-4CDD-A3FA-093ABC961222}" type="presParOf" srcId="{1DC29659-74A1-4303-ADAF-84D222F7990D}" destId="{40AA96DA-1C93-4D48-B1C0-14C484FCF68C}" srcOrd="0" destOrd="0" presId="urn:microsoft.com/office/officeart/2005/8/layout/lProcess3"/>
    <dgm:cxn modelId="{5C3F04B0-44CE-406B-96C3-283B814EB233}" type="presParOf" srcId="{1DC29659-74A1-4303-ADAF-84D222F7990D}" destId="{49B97E80-AB88-4B6F-BD42-F652E13EF833}" srcOrd="1" destOrd="0" presId="urn:microsoft.com/office/officeart/2005/8/layout/lProcess3"/>
    <dgm:cxn modelId="{6B37E1CF-4B7F-43DE-A771-9D272287D72F}" type="presParOf" srcId="{1DC29659-74A1-4303-ADAF-84D222F7990D}" destId="{78BE9FEC-B008-439A-8F92-619475A76A99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F050A7-C070-40A4-92AF-61AA3D740B6D}">
      <dsp:nvSpPr>
        <dsp:cNvPr id="0" name=""/>
        <dsp:cNvSpPr/>
      </dsp:nvSpPr>
      <dsp:spPr>
        <a:xfrm>
          <a:off x="4704" y="186053"/>
          <a:ext cx="2956123" cy="1182449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0" tIns="25400" rIns="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1</a:t>
          </a:r>
          <a:r>
            <a:rPr lang="en-US" sz="4000" kern="1200" baseline="30000" dirty="0"/>
            <a:t>st</a:t>
          </a:r>
          <a:r>
            <a:rPr lang="en-US" sz="4000" kern="1200" dirty="0"/>
            <a:t> review</a:t>
          </a:r>
          <a:endParaRPr lang="en-IN" sz="4000" kern="1200" dirty="0"/>
        </a:p>
      </dsp:txBody>
      <dsp:txXfrm>
        <a:off x="595929" y="186053"/>
        <a:ext cx="1773674" cy="1182449"/>
      </dsp:txXfrm>
    </dsp:sp>
    <dsp:sp modelId="{EB87219B-DDBF-400B-AB1C-934139C44171}">
      <dsp:nvSpPr>
        <dsp:cNvPr id="0" name=""/>
        <dsp:cNvSpPr/>
      </dsp:nvSpPr>
      <dsp:spPr>
        <a:xfrm>
          <a:off x="2576531" y="286561"/>
          <a:ext cx="4901104" cy="981432"/>
        </a:xfrm>
        <a:prstGeom prst="chevron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0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300" kern="1200" dirty="0"/>
            <a:t>Implemented transmitter section.</a:t>
          </a:r>
        </a:p>
      </dsp:txBody>
      <dsp:txXfrm>
        <a:off x="3067247" y="286561"/>
        <a:ext cx="3919672" cy="981432"/>
      </dsp:txXfrm>
    </dsp:sp>
    <dsp:sp modelId="{40AA96DA-1C93-4D48-B1C0-14C484FCF68C}">
      <dsp:nvSpPr>
        <dsp:cNvPr id="0" name=""/>
        <dsp:cNvSpPr/>
      </dsp:nvSpPr>
      <dsp:spPr>
        <a:xfrm>
          <a:off x="4704" y="1534045"/>
          <a:ext cx="2956123" cy="1182449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0" tIns="25400" rIns="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2</a:t>
          </a:r>
          <a:r>
            <a:rPr lang="en-US" sz="4000" kern="1200" baseline="30000" dirty="0"/>
            <a:t>nd</a:t>
          </a:r>
          <a:r>
            <a:rPr lang="en-US" sz="4000" kern="1200" dirty="0"/>
            <a:t> review</a:t>
          </a:r>
          <a:endParaRPr lang="en-IN" sz="4000" kern="1200" dirty="0"/>
        </a:p>
      </dsp:txBody>
      <dsp:txXfrm>
        <a:off x="595929" y="1534045"/>
        <a:ext cx="1773674" cy="1182449"/>
      </dsp:txXfrm>
    </dsp:sp>
    <dsp:sp modelId="{78BE9FEC-B008-439A-8F92-619475A76A99}">
      <dsp:nvSpPr>
        <dsp:cNvPr id="0" name=""/>
        <dsp:cNvSpPr/>
      </dsp:nvSpPr>
      <dsp:spPr>
        <a:xfrm>
          <a:off x="2576531" y="1634554"/>
          <a:ext cx="4986440" cy="981432"/>
        </a:xfrm>
        <a:prstGeom prst="chevron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0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300" kern="1200" dirty="0"/>
            <a:t>Implemented</a:t>
          </a:r>
          <a:r>
            <a:rPr lang="en-IN" sz="3300" kern="1200" baseline="0" dirty="0"/>
            <a:t> receiver section.</a:t>
          </a:r>
          <a:endParaRPr lang="en-IN" sz="3300" kern="1200" dirty="0"/>
        </a:p>
      </dsp:txBody>
      <dsp:txXfrm>
        <a:off x="3067247" y="1634554"/>
        <a:ext cx="4005008" cy="9814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5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51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5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5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4877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0EA98-5831-4853-B862-C702E6EB345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11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595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104859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59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9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17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1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61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2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06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0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60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5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22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62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62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2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27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28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2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63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3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3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63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3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63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3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63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3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0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60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0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64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4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44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645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64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64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4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611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048612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048613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614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1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1F37AAB-6BED-9B44-B3F1-EE98FA835682}"/>
              </a:ext>
            </a:extLst>
          </p:cNvPr>
          <p:cNvSpPr txBox="1">
            <a:spLocks/>
          </p:cNvSpPr>
          <p:nvPr/>
        </p:nvSpPr>
        <p:spPr>
          <a:xfrm>
            <a:off x="-1723159" y="594242"/>
            <a:ext cx="12549998" cy="1814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400" b="1" u="sng" dirty="0">
                <a:latin typeface="Times New Roman" panose="02020603050405020304" pitchFamily="18" charset="0"/>
              </a:rPr>
              <a:t> NAVIGATION </a:t>
            </a:r>
            <a:br>
              <a:rPr lang="en-IN" sz="2400" b="1" u="sng" dirty="0">
                <a:latin typeface="Times New Roman" panose="02020603050405020304" pitchFamily="18" charset="0"/>
              </a:rPr>
            </a:br>
            <a:r>
              <a:rPr lang="en-IN" sz="2400" b="1" u="sng" dirty="0">
                <a:latin typeface="Times New Roman" panose="02020603050405020304" pitchFamily="18" charset="0"/>
              </a:rPr>
              <a:t>SYSTEM  USING  LIGHT-FIDELITY   </a:t>
            </a:r>
            <a:br>
              <a:rPr lang="en-IN" sz="2400" b="1" u="sng" dirty="0">
                <a:latin typeface="Times New Roman" panose="02020603050405020304" pitchFamily="18" charset="0"/>
              </a:rPr>
            </a:br>
            <a:endParaRPr lang="en-US" sz="2400" dirty="0"/>
          </a:p>
        </p:txBody>
      </p:sp>
      <p:sp>
        <p:nvSpPr>
          <p:cNvPr id="5" name="Subtitle 3">
            <a:extLst>
              <a:ext uri="{FF2B5EF4-FFF2-40B4-BE49-F238E27FC236}">
                <a16:creationId xmlns:a16="http://schemas.microsoft.com/office/drawing/2014/main" id="{F3EBB160-5312-F645-8B2A-CDF5E8FB10EA}"/>
              </a:ext>
            </a:extLst>
          </p:cNvPr>
          <p:cNvSpPr txBox="1">
            <a:spLocks/>
          </p:cNvSpPr>
          <p:nvPr/>
        </p:nvSpPr>
        <p:spPr>
          <a:xfrm>
            <a:off x="238084" y="3500438"/>
            <a:ext cx="6102149" cy="27386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N" b="1" u="sng" dirty="0">
                <a:latin typeface="Times New Roman" pitchFamily="18" charset="0"/>
                <a:cs typeface="Times New Roman" pitchFamily="18" charset="0"/>
              </a:rPr>
              <a:t>PRESENTED BY </a:t>
            </a:r>
          </a:p>
          <a:p>
            <a:pPr algn="l"/>
            <a:r>
              <a:rPr lang="en-IN" dirty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IN" sz="1800" dirty="0">
                <a:latin typeface="Times New Roman" pitchFamily="18" charset="0"/>
                <a:cs typeface="Times New Roman" pitchFamily="18" charset="0"/>
              </a:rPr>
              <a:t>MOHAMED YOOSUF I - 2018105030</a:t>
            </a:r>
          </a:p>
          <a:p>
            <a:pPr algn="l"/>
            <a:r>
              <a:rPr lang="en-IN" sz="1800" dirty="0">
                <a:latin typeface="Times New Roman" pitchFamily="18" charset="0"/>
                <a:cs typeface="Times New Roman" pitchFamily="18" charset="0"/>
              </a:rPr>
              <a:t>      SURIYA R -2018105064</a:t>
            </a:r>
          </a:p>
          <a:p>
            <a:pPr algn="l"/>
            <a:r>
              <a:rPr lang="en-IN" sz="1800" dirty="0">
                <a:latin typeface="Times New Roman" pitchFamily="18" charset="0"/>
                <a:cs typeface="Times New Roman" pitchFamily="18" charset="0"/>
              </a:rPr>
              <a:t>      BHARATHWAJ M -2018105515</a:t>
            </a:r>
          </a:p>
          <a:p>
            <a:pPr algn="l"/>
            <a:r>
              <a:rPr lang="en-IN" sz="1800" dirty="0">
                <a:latin typeface="Times New Roman" pitchFamily="18" charset="0"/>
                <a:cs typeface="Times New Roman" pitchFamily="18" charset="0"/>
              </a:rPr>
              <a:t>      GUNALAN S -2018105533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87616" y="3254465"/>
            <a:ext cx="45720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u="sng" cap="all" dirty="0">
                <a:latin typeface="Times New Roman" pitchFamily="18" charset="0"/>
                <a:cs typeface="Times New Roman" pitchFamily="18" charset="0"/>
              </a:rPr>
              <a:t>Project Guide</a:t>
            </a:r>
          </a:p>
          <a:p>
            <a:r>
              <a:rPr lang="en-IN" sz="2400" cap="all" dirty="0">
                <a:latin typeface="Times New Roman" pitchFamily="18" charset="0"/>
                <a:cs typeface="Times New Roman" pitchFamily="18" charset="0"/>
              </a:rPr>
              <a:t>Dr m.a.bhagyaveni</a:t>
            </a:r>
            <a:endParaRPr lang="en-US" sz="2400" cap="al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87616" y="4454268"/>
            <a:ext cx="34563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ID: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26-PWB2B322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FA22-DC5E-4D28-AA28-179DE8312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14" y="-251792"/>
            <a:ext cx="7886700" cy="1325563"/>
          </a:xfrm>
        </p:spPr>
        <p:txBody>
          <a:bodyPr/>
          <a:lstStyle/>
          <a:p>
            <a:r>
              <a:rPr lang="en-US" b="1" dirty="0"/>
              <a:t>LITERATURE SURVEY:</a:t>
            </a:r>
            <a:endParaRPr lang="en-IN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8D99737-3880-43BE-A1C9-0D78C9395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2159684"/>
              </p:ext>
            </p:extLst>
          </p:nvPr>
        </p:nvGraphicFramePr>
        <p:xfrm>
          <a:off x="245996" y="701243"/>
          <a:ext cx="8401876" cy="60450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12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55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033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033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0622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S.NO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AUTHOR</a:t>
                      </a:r>
                      <a:r>
                        <a:rPr lang="en-US" sz="1600" baseline="0" dirty="0"/>
                        <a:t> NAME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CONTENT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INFERENCE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66550">
                <a:tc>
                  <a:txBody>
                    <a:bodyPr/>
                    <a:lstStyle/>
                    <a:p>
                      <a:endParaRPr lang="en-US" sz="1600" dirty="0"/>
                    </a:p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dirty="0"/>
                        <a:t>M.THANIGAVEL</a:t>
                      </a:r>
                      <a:r>
                        <a:rPr lang="en-US" sz="1600" b="0" baseline="0" dirty="0"/>
                        <a:t> 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M .TECH CSE DEPT</a:t>
                      </a:r>
                    </a:p>
                    <a:p>
                      <a:pPr algn="l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VOL. 2 ISSUE 10, OCTOBER - 2013</a:t>
                      </a:r>
                      <a:endParaRPr lang="en-US" sz="1600" b="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LIFI TECHNOLOGY</a:t>
                      </a:r>
                      <a:r>
                        <a:rPr lang="en-US" sz="1600" baseline="0" dirty="0"/>
                        <a:t> USING WIRELESS COMMUNICATION</a:t>
                      </a:r>
                      <a:endParaRPr lang="en-US" sz="1600" dirty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COMPARISON OF BLUETOOTH, WI-FI &amp; LI-FI.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LEARNED THE WORKING OF LIFI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56691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  <a:p>
                      <a:pPr algn="ctr"/>
                      <a:r>
                        <a:rPr lang="en-US" sz="1600" dirty="0"/>
                        <a:t>2</a:t>
                      </a:r>
                    </a:p>
                    <a:p>
                      <a:pPr algn="ctr"/>
                      <a:r>
                        <a:rPr lang="en-US" sz="1600" dirty="0"/>
                        <a:t>  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1600" dirty="0"/>
                    </a:p>
                    <a:p>
                      <a:pPr algn="l"/>
                      <a:r>
                        <a:rPr lang="en-US" sz="1600" dirty="0"/>
                        <a:t>MAIDEEN</a:t>
                      </a:r>
                      <a:r>
                        <a:rPr lang="en-US" sz="1600" baseline="0" dirty="0"/>
                        <a:t> ABDHULKADER JEYLANI,ACHUTHAN B,ARUN KUMAR B,CHIRAGSUN RL</a:t>
                      </a:r>
                    </a:p>
                    <a:p>
                      <a:pPr algn="l"/>
                      <a:r>
                        <a:rPr lang="en-US" sz="1600" baseline="0" dirty="0"/>
                        <a:t>(2021)</a:t>
                      </a:r>
                      <a:endParaRPr lang="en-US" sz="1600" dirty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UNDERWATER WIRELESS COMMUNICATION USING</a:t>
                      </a:r>
                      <a:r>
                        <a:rPr lang="en-US" sz="1600" baseline="0" dirty="0"/>
                        <a:t> LI-FI</a:t>
                      </a:r>
                      <a:endParaRPr lang="en-US" sz="1600" dirty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LIFI TRANSMITTER</a:t>
                      </a:r>
                      <a:r>
                        <a:rPr lang="en-US" sz="1600" baseline="0" dirty="0"/>
                        <a:t> AND RECEIVER MODULE</a:t>
                      </a:r>
                      <a:endParaRPr lang="en-US" sz="1600" dirty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LEARNED ABOUT THE TRANSMITTER SECTION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96597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  <a:p>
                      <a:pPr algn="ctr"/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D. SINGH, A. SOOD, G. THAKUR, N. ARORA AND A. KUMAR</a:t>
                      </a:r>
                    </a:p>
                    <a:p>
                      <a:r>
                        <a:rPr lang="en-US" sz="1600" dirty="0"/>
                        <a:t>(2017)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DESIGN AND IMPLEMENTATION OF WIRELESS COMMUNICATION SYSTEM FOR TOLL COLLECTION USING LIFI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EXPLANATION OF THE COMPONENTS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UNDERSTANDING THE USAGE</a:t>
                      </a:r>
                      <a:r>
                        <a:rPr lang="en-US" sz="1600" baseline="0" dirty="0"/>
                        <a:t> OF COMPONENTS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7182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Title 104866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REFERENCE </a:t>
            </a:r>
            <a:endParaRPr lang="en-GB" b="1" u="sng" dirty="0"/>
          </a:p>
        </p:txBody>
      </p:sp>
      <p:sp>
        <p:nvSpPr>
          <p:cNvPr id="1048670" name="Content Placeholder 1048669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 M. THANIGAVEL “</a:t>
            </a:r>
            <a:r>
              <a:rPr lang="en-IN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Li-Fi Technology in Wireless Communication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”, International Journal of Engineering Research &amp; Technology, Vol. 2 Issue October 10, 2013.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MAIDEEN ABDHULKADER JEYLANI,ACHUTHAN B,ARUN KUMAR B,CHIRAGSUN </a:t>
            </a:r>
            <a:r>
              <a:rPr lang="en-US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RL"Underwater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Communication Using Li-Fi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," 2021 3rd International Conference on Signal Processing and Communication (ICPSC), 2021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SINGH, A. SOOD, G. THAKUR, N. ARORA AND A. KUMAR, "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and implementation of wireless communication system for toll collection using LIFI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," 2017 4th International Conference on Signal Processing, Computing and Control (ISPCC), 2017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Title 104867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itle 104865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 :</a:t>
            </a:r>
            <a:endParaRPr lang="en-GB" b="1" dirty="0"/>
          </a:p>
        </p:txBody>
      </p:sp>
      <p:sp>
        <p:nvSpPr>
          <p:cNvPr id="1048656" name="Content Placeholder 104865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During night </a:t>
            </a:r>
            <a:r>
              <a:rPr lang="en-US" dirty="0" err="1"/>
              <a:t>time,due</a:t>
            </a:r>
            <a:r>
              <a:rPr lang="en-US" dirty="0"/>
              <a:t> to lack of visibility and non- functioning of GPS, travellers to remote areas face difficulties in finding the correct path. 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The project deals with the implementation of a LIGHT FIDELITY based module for NAVIGATION SYSTEM.</a:t>
            </a: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r>
              <a:rPr lang="en-US" dirty="0"/>
              <a:t>LED Lamp-posts can be used as the Li-Fi transmitter to supply travelers with current location at that moment and further divergences ahead to the receiver installed in the vehicles. </a:t>
            </a:r>
            <a:endParaRPr lang="en-GB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04858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LIGHT FIDELITY :</a:t>
            </a:r>
            <a:endParaRPr lang="en-GB" b="1"/>
          </a:p>
        </p:txBody>
      </p:sp>
      <p:sp>
        <p:nvSpPr>
          <p:cNvPr id="1048589" name="Content Placeholder 104858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 LI-FI – “LIGHT FIDELITY” is the transmission of data through illumination I.e., sending data through a LED light bulb that varies in intensity faster than human eyes can follow.</a:t>
            </a:r>
            <a:endParaRPr lang="en-GB" dirty="0"/>
          </a:p>
          <a:p>
            <a:r>
              <a:rPr lang="en-US" b="1" dirty="0"/>
              <a:t>PRINCIPLE OF OPERATION :</a:t>
            </a:r>
            <a:endParaRPr lang="en-GB" b="1" dirty="0"/>
          </a:p>
        </p:txBody>
      </p:sp>
      <p:pic>
        <p:nvPicPr>
          <p:cNvPr id="2097153" name="Picture 209715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217043" y="4143569"/>
            <a:ext cx="3192021" cy="1627668"/>
          </a:xfrm>
          <a:prstGeom prst="rect">
            <a:avLst/>
          </a:prstGeom>
        </p:spPr>
      </p:pic>
      <p:pic>
        <p:nvPicPr>
          <p:cNvPr id="2097154" name="Picture 209715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483960" y="4196625"/>
            <a:ext cx="2612392" cy="16524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74A1D-C3FF-4D7C-8C8D-79F92FF2F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BD0AC-E4E0-4BD9-9F33-EB20A70B5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609" y="1947000"/>
            <a:ext cx="7609659" cy="4545874"/>
          </a:xfrm>
        </p:spPr>
        <p:txBody>
          <a:bodyPr/>
          <a:lstStyle/>
          <a:p>
            <a:r>
              <a:rPr lang="en-IN" dirty="0"/>
              <a:t>We already designed the transmitter part with single LED lamp.</a:t>
            </a:r>
          </a:p>
          <a:p>
            <a:r>
              <a:rPr lang="en-IN" dirty="0"/>
              <a:t>Now, we have designed the next part of our project </a:t>
            </a:r>
            <a:r>
              <a:rPr lang="en-IN" dirty="0" err="1"/>
              <a:t>i.e</a:t>
            </a:r>
            <a:r>
              <a:rPr lang="en-IN" dirty="0"/>
              <a:t> receiver section and added two LED lamp posts to the transmitter.</a:t>
            </a:r>
          </a:p>
          <a:p>
            <a:r>
              <a:rPr lang="en-IN" dirty="0"/>
              <a:t>In receiver </a:t>
            </a:r>
            <a:r>
              <a:rPr lang="en-IN" dirty="0" err="1"/>
              <a:t>section,solar</a:t>
            </a:r>
            <a:r>
              <a:rPr lang="en-IN" dirty="0"/>
              <a:t> panel receives the light as 0s and 1s and location is displayed in the LCD.</a:t>
            </a:r>
          </a:p>
          <a:p>
            <a:r>
              <a:rPr lang="en-IN" dirty="0"/>
              <a:t>Audio module is also included in the receiver section in order to tell the location via voice.</a:t>
            </a:r>
          </a:p>
        </p:txBody>
      </p:sp>
    </p:spTree>
    <p:extLst>
      <p:ext uri="{BB962C8B-B14F-4D97-AF65-F5344CB8AC3E}">
        <p14:creationId xmlns:p14="http://schemas.microsoft.com/office/powerpoint/2010/main" val="1951745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Title 1048656"/>
          <p:cNvSpPr>
            <a:spLocks noGrp="1"/>
          </p:cNvSpPr>
          <p:nvPr>
            <p:ph type="title"/>
          </p:nvPr>
        </p:nvSpPr>
        <p:spPr>
          <a:xfrm>
            <a:off x="681900" y="-99760"/>
            <a:ext cx="7886700" cy="1325563"/>
          </a:xfrm>
        </p:spPr>
        <p:txBody>
          <a:bodyPr/>
          <a:lstStyle/>
          <a:p>
            <a:r>
              <a:rPr lang="en-US" b="1" u="sng" dirty="0"/>
              <a:t>BLOCK DIAGRAM :</a:t>
            </a:r>
            <a:endParaRPr lang="en-GB" b="1" u="sng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A5AA60-E637-4840-AC36-3F42CAB752B3}"/>
              </a:ext>
            </a:extLst>
          </p:cNvPr>
          <p:cNvSpPr/>
          <p:nvPr/>
        </p:nvSpPr>
        <p:spPr>
          <a:xfrm>
            <a:off x="308051" y="1488948"/>
            <a:ext cx="1378504" cy="58126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REGULATED POWER SUPPLY</a:t>
            </a:r>
            <a:endParaRPr lang="ta-IN" sz="14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92EF2CC-BF59-4581-AE67-F961C1B0E1D2}"/>
              </a:ext>
            </a:extLst>
          </p:cNvPr>
          <p:cNvSpPr/>
          <p:nvPr/>
        </p:nvSpPr>
        <p:spPr>
          <a:xfrm>
            <a:off x="4529367" y="1369009"/>
            <a:ext cx="1197735" cy="90389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ARDUINO NANO</a:t>
            </a:r>
            <a:endParaRPr lang="ta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C04035C-418C-4DC7-812C-59A62872604F}"/>
              </a:ext>
            </a:extLst>
          </p:cNvPr>
          <p:cNvSpPr/>
          <p:nvPr/>
        </p:nvSpPr>
        <p:spPr>
          <a:xfrm>
            <a:off x="6764402" y="1506589"/>
            <a:ext cx="1411550" cy="67250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LED LAMP- POST</a:t>
            </a:r>
            <a:endParaRPr lang="ta-IN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0EFF794-86D9-489C-9C5C-8C1DCAC01B04}"/>
              </a:ext>
            </a:extLst>
          </p:cNvPr>
          <p:cNvCxnSpPr>
            <a:cxnSpLocks/>
          </p:cNvCxnSpPr>
          <p:nvPr/>
        </p:nvCxnSpPr>
        <p:spPr>
          <a:xfrm>
            <a:off x="1686555" y="1776753"/>
            <a:ext cx="861135" cy="105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D5BFBF8-3F1F-4C97-B7E1-671F207D1C20}"/>
              </a:ext>
            </a:extLst>
          </p:cNvPr>
          <p:cNvCxnSpPr>
            <a:cxnSpLocks/>
          </p:cNvCxnSpPr>
          <p:nvPr/>
        </p:nvCxnSpPr>
        <p:spPr>
          <a:xfrm>
            <a:off x="3579457" y="1787299"/>
            <a:ext cx="94991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6869351" y="4286116"/>
            <a:ext cx="1411550" cy="60962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SOLAR PANEL</a:t>
            </a:r>
          </a:p>
        </p:txBody>
      </p:sp>
      <p:sp>
        <p:nvSpPr>
          <p:cNvPr id="26" name="Rectangle: Rounded Corners 4">
            <a:extLst>
              <a:ext uri="{FF2B5EF4-FFF2-40B4-BE49-F238E27FC236}">
                <a16:creationId xmlns:a16="http://schemas.microsoft.com/office/drawing/2014/main" id="{B92EF2CC-BF59-4581-AE67-F961C1B0E1D2}"/>
              </a:ext>
            </a:extLst>
          </p:cNvPr>
          <p:cNvSpPr/>
          <p:nvPr/>
        </p:nvSpPr>
        <p:spPr>
          <a:xfrm>
            <a:off x="2905682" y="4118427"/>
            <a:ext cx="1197735" cy="90389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ARDUINO NANO</a:t>
            </a:r>
            <a:endParaRPr lang="ta-IN" dirty="0"/>
          </a:p>
        </p:txBody>
      </p:sp>
      <p:sp>
        <p:nvSpPr>
          <p:cNvPr id="28" name="Rectangle: Rounded Corners 8">
            <a:extLst>
              <a:ext uri="{FF2B5EF4-FFF2-40B4-BE49-F238E27FC236}">
                <a16:creationId xmlns:a16="http://schemas.microsoft.com/office/drawing/2014/main" id="{743F1A36-1ECD-44E8-839D-B0C5D8134D33}"/>
              </a:ext>
            </a:extLst>
          </p:cNvPr>
          <p:cNvSpPr/>
          <p:nvPr/>
        </p:nvSpPr>
        <p:spPr>
          <a:xfrm>
            <a:off x="738438" y="4264032"/>
            <a:ext cx="1411549" cy="64807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LCD DISPLAY </a:t>
            </a:r>
            <a:endParaRPr lang="ta-IN" dirty="0"/>
          </a:p>
        </p:txBody>
      </p:sp>
      <p:sp>
        <p:nvSpPr>
          <p:cNvPr id="29" name="Rectangle: Rounded Corners 3">
            <a:extLst>
              <a:ext uri="{FF2B5EF4-FFF2-40B4-BE49-F238E27FC236}">
                <a16:creationId xmlns:a16="http://schemas.microsoft.com/office/drawing/2014/main" id="{F5A5AA60-E637-4840-AC36-3F42CAB752B3}"/>
              </a:ext>
            </a:extLst>
          </p:cNvPr>
          <p:cNvSpPr/>
          <p:nvPr/>
        </p:nvSpPr>
        <p:spPr>
          <a:xfrm>
            <a:off x="4979549" y="5516050"/>
            <a:ext cx="2044574" cy="737569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REGULATED POWER SUPPLY</a:t>
            </a:r>
            <a:endParaRPr lang="ta-IN" dirty="0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024123" y="2199016"/>
            <a:ext cx="214111" cy="2079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7844517" y="2179091"/>
            <a:ext cx="148684" cy="2107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7" idx="2"/>
            <a:endCxn id="23" idx="0"/>
          </p:cNvCxnSpPr>
          <p:nvPr/>
        </p:nvCxnSpPr>
        <p:spPr>
          <a:xfrm>
            <a:off x="7470177" y="2179091"/>
            <a:ext cx="104949" cy="2107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610895" y="2994517"/>
            <a:ext cx="11535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840673" y="2781673"/>
            <a:ext cx="117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4125574" y="4544834"/>
            <a:ext cx="9079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181940" y="4570373"/>
            <a:ext cx="731499" cy="15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18941" y="1030310"/>
            <a:ext cx="8349659" cy="386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206062" y="1035847"/>
            <a:ext cx="38637" cy="27152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218941" y="3760631"/>
            <a:ext cx="8349659" cy="539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8568600" y="1042286"/>
            <a:ext cx="0" cy="27722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218941" y="3902125"/>
            <a:ext cx="8349659" cy="1032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8640" name="Straight Connector 1048639"/>
          <p:cNvCxnSpPr/>
          <p:nvPr/>
        </p:nvCxnSpPr>
        <p:spPr>
          <a:xfrm>
            <a:off x="244699" y="3902125"/>
            <a:ext cx="0" cy="256306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8642" name="Straight Connector 1048641"/>
          <p:cNvCxnSpPr/>
          <p:nvPr/>
        </p:nvCxnSpPr>
        <p:spPr>
          <a:xfrm flipH="1" flipV="1">
            <a:off x="206062" y="6465194"/>
            <a:ext cx="8362538" cy="192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8646" name="Straight Connector 1048645"/>
          <p:cNvCxnSpPr/>
          <p:nvPr/>
        </p:nvCxnSpPr>
        <p:spPr>
          <a:xfrm>
            <a:off x="8568600" y="4005330"/>
            <a:ext cx="0" cy="24791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8648" name="TextBox 1048647"/>
          <p:cNvSpPr txBox="1"/>
          <p:nvPr/>
        </p:nvSpPr>
        <p:spPr>
          <a:xfrm>
            <a:off x="272257" y="3367296"/>
            <a:ext cx="2440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TRANSMITTER SECTION</a:t>
            </a:r>
          </a:p>
        </p:txBody>
      </p:sp>
      <p:sp>
        <p:nvSpPr>
          <p:cNvPr id="1048649" name="TextBox 1048648"/>
          <p:cNvSpPr txBox="1"/>
          <p:nvPr/>
        </p:nvSpPr>
        <p:spPr>
          <a:xfrm>
            <a:off x="308050" y="6049723"/>
            <a:ext cx="1972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RECEIVER SECTION</a:t>
            </a:r>
          </a:p>
          <a:p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2547690" y="1442996"/>
            <a:ext cx="1247585" cy="667513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</a:rPr>
              <a:t>BUCK CONVERTER</a:t>
            </a:r>
          </a:p>
        </p:txBody>
      </p:sp>
      <p:cxnSp>
        <p:nvCxnSpPr>
          <p:cNvPr id="33" name="Straight Arrow Connector 32"/>
          <p:cNvCxnSpPr>
            <a:stCxn id="5" idx="3"/>
          </p:cNvCxnSpPr>
          <p:nvPr/>
        </p:nvCxnSpPr>
        <p:spPr>
          <a:xfrm>
            <a:off x="5727102" y="1820955"/>
            <a:ext cx="1037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5033551" y="4255498"/>
            <a:ext cx="1342062" cy="658815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OPERATIONAL AMPLIFIER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2717957" y="5600648"/>
            <a:ext cx="1385460" cy="646185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BUCK CONVERTER</a:t>
            </a:r>
          </a:p>
        </p:txBody>
      </p:sp>
      <p:cxnSp>
        <p:nvCxnSpPr>
          <p:cNvPr id="49" name="Straight Arrow Connector 48"/>
          <p:cNvCxnSpPr>
            <a:stCxn id="47" idx="0"/>
          </p:cNvCxnSpPr>
          <p:nvPr/>
        </p:nvCxnSpPr>
        <p:spPr>
          <a:xfrm flipV="1">
            <a:off x="3410687" y="5008630"/>
            <a:ext cx="0" cy="592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9" idx="1"/>
            <a:endCxn id="47" idx="3"/>
          </p:cNvCxnSpPr>
          <p:nvPr/>
        </p:nvCxnSpPr>
        <p:spPr>
          <a:xfrm flipH="1">
            <a:off x="4103417" y="5884835"/>
            <a:ext cx="876132" cy="38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23" idx="1"/>
            <a:endCxn id="41" idx="3"/>
          </p:cNvCxnSpPr>
          <p:nvPr/>
        </p:nvCxnSpPr>
        <p:spPr>
          <a:xfrm flipH="1" flipV="1">
            <a:off x="6375613" y="4584906"/>
            <a:ext cx="493738" cy="6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Rounded Rectangle 62"/>
          <p:cNvSpPr/>
          <p:nvPr/>
        </p:nvSpPr>
        <p:spPr>
          <a:xfrm>
            <a:off x="489397" y="5244904"/>
            <a:ext cx="1692543" cy="63469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AUDIO MODULE</a:t>
            </a:r>
          </a:p>
        </p:txBody>
      </p:sp>
      <p:cxnSp>
        <p:nvCxnSpPr>
          <p:cNvPr id="1048643" name="Straight Arrow Connector 1048642"/>
          <p:cNvCxnSpPr/>
          <p:nvPr/>
        </p:nvCxnSpPr>
        <p:spPr>
          <a:xfrm flipH="1">
            <a:off x="2181940" y="4912102"/>
            <a:ext cx="731499" cy="432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285743" y="1240282"/>
            <a:ext cx="10131425" cy="1456267"/>
          </a:xfrm>
        </p:spPr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02006" y="816942"/>
            <a:ext cx="8241994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TRANSMITTER</a:t>
            </a:r>
          </a:p>
          <a:p>
            <a:endParaRPr lang="en-US" sz="2000" dirty="0"/>
          </a:p>
          <a:p>
            <a:r>
              <a:rPr lang="en-US" sz="2000" dirty="0"/>
              <a:t>1.Arduino Nano </a:t>
            </a:r>
          </a:p>
          <a:p>
            <a:r>
              <a:rPr lang="en-US" sz="2000" dirty="0"/>
              <a:t>2.TIP122 x 3 + 100ohm Resistor x 3</a:t>
            </a:r>
          </a:p>
          <a:p>
            <a:r>
              <a:rPr lang="en-US" sz="2000" dirty="0"/>
              <a:t>3.PCB Board x 1</a:t>
            </a:r>
          </a:p>
          <a:p>
            <a:r>
              <a:rPr lang="en-US" sz="2000" dirty="0"/>
              <a:t>4. LED 12V x 3</a:t>
            </a:r>
          </a:p>
          <a:p>
            <a:endParaRPr lang="en-US" sz="2000" b="1" dirty="0"/>
          </a:p>
          <a:p>
            <a:r>
              <a:rPr lang="en-US" sz="2000" b="1" dirty="0"/>
              <a:t>RECEIVER</a:t>
            </a:r>
          </a:p>
          <a:p>
            <a:endParaRPr lang="en-US" sz="2000" b="1" dirty="0"/>
          </a:p>
          <a:p>
            <a:r>
              <a:rPr lang="en-US" sz="2000" dirty="0"/>
              <a:t>1.DF Player Module x 1  </a:t>
            </a:r>
          </a:p>
          <a:p>
            <a:r>
              <a:rPr lang="en-US" sz="2000" dirty="0"/>
              <a:t>2.PAM8403 x 1 </a:t>
            </a:r>
          </a:p>
          <a:p>
            <a:r>
              <a:rPr lang="en-US" sz="2000" dirty="0"/>
              <a:t>3. USD Card </a:t>
            </a:r>
          </a:p>
          <a:p>
            <a:r>
              <a:rPr lang="en-US" sz="2000" dirty="0"/>
              <a:t>4. 10K POT x 2</a:t>
            </a:r>
          </a:p>
          <a:p>
            <a:r>
              <a:rPr lang="en-US" sz="2000" dirty="0"/>
              <a:t>5. Solar panel x 1</a:t>
            </a:r>
          </a:p>
          <a:p>
            <a:r>
              <a:rPr lang="en-US" sz="2000" dirty="0"/>
              <a:t>6.op-amp x 1 </a:t>
            </a:r>
          </a:p>
          <a:p>
            <a:r>
              <a:rPr lang="en-US" sz="2000" dirty="0"/>
              <a:t>7. PCB Board x 1</a:t>
            </a:r>
          </a:p>
          <a:p>
            <a:r>
              <a:rPr lang="en-US" sz="2000" dirty="0"/>
              <a:t>8. Arduino nano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b="1" dirty="0"/>
          </a:p>
          <a:p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98308" y="59064"/>
            <a:ext cx="6984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endParaRPr lang="en-US" u="sng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FD41-F31D-4CDA-8180-F912A6404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DEMO VIDEO:</a:t>
            </a:r>
            <a:endParaRPr lang="en-IN" b="1" dirty="0"/>
          </a:p>
        </p:txBody>
      </p:sp>
      <p:pic>
        <p:nvPicPr>
          <p:cNvPr id="4" name="VID-20220608-WA0041">
            <a:hlinkClick r:id="" action="ppaction://media"/>
            <a:extLst>
              <a:ext uri="{FF2B5EF4-FFF2-40B4-BE49-F238E27FC236}">
                <a16:creationId xmlns:a16="http://schemas.microsoft.com/office/drawing/2014/main" id="{7675B1C6-1C53-42B3-AAB5-5409E5DD576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8650" y="1831975"/>
            <a:ext cx="7628659" cy="4196684"/>
          </a:xfrm>
        </p:spPr>
      </p:pic>
    </p:spTree>
    <p:extLst>
      <p:ext uri="{BB962C8B-B14F-4D97-AF65-F5344CB8AC3E}">
        <p14:creationId xmlns:p14="http://schemas.microsoft.com/office/powerpoint/2010/main" val="1851782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8AA54CC-3284-42E2-9D5B-07D49425426B}"/>
              </a:ext>
            </a:extLst>
          </p:cNvPr>
          <p:cNvSpPr>
            <a:spLocks noGrp="1"/>
          </p:cNvSpPr>
          <p:nvPr/>
        </p:nvSpPr>
        <p:spPr>
          <a:xfrm>
            <a:off x="179264" y="438944"/>
            <a:ext cx="10081120" cy="11521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Workflow</a:t>
            </a:r>
            <a:endParaRPr lang="en-IN" sz="24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E0180A11-1476-4DE8-8231-8A0C26FB5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713569"/>
              </p:ext>
            </p:extLst>
          </p:nvPr>
        </p:nvGraphicFramePr>
        <p:xfrm>
          <a:off x="827387" y="2087461"/>
          <a:ext cx="7567676" cy="2902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24512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88CFC-48E5-4898-9810-2DEA383C0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C1B69-759D-4946-ACA3-F21130F8B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69762"/>
            <a:ext cx="8341179" cy="5132524"/>
          </a:xfrm>
        </p:spPr>
        <p:txBody>
          <a:bodyPr/>
          <a:lstStyle/>
          <a:p>
            <a:r>
              <a:rPr lang="en-US" dirty="0"/>
              <a:t>This project will present a </a:t>
            </a:r>
            <a:r>
              <a:rPr lang="en-US" b="1" dirty="0"/>
              <a:t>Navigation system using </a:t>
            </a:r>
            <a:r>
              <a:rPr lang="en-US" b="1" dirty="0" err="1"/>
              <a:t>lifi</a:t>
            </a:r>
            <a:r>
              <a:rPr lang="en-US" b="1" dirty="0"/>
              <a:t> </a:t>
            </a:r>
            <a:r>
              <a:rPr lang="en-US" dirty="0"/>
              <a:t>which Helps to find the current location and further diversions during night </a:t>
            </a:r>
            <a:r>
              <a:rPr lang="en-US" dirty="0" err="1"/>
              <a:t>time.It</a:t>
            </a:r>
            <a:r>
              <a:rPr lang="en-US" dirty="0"/>
              <a:t> will help the people for navigation while the internet is not </a:t>
            </a:r>
            <a:r>
              <a:rPr lang="en-US" dirty="0" err="1"/>
              <a:t>available.So</a:t>
            </a:r>
            <a:r>
              <a:rPr lang="en-US" dirty="0"/>
              <a:t> LED lamp posts are used for both the illumination and navigation purposes.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0447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658</Words>
  <Application>Microsoft Office PowerPoint</Application>
  <PresentationFormat>On-screen Show (4:3)</PresentationFormat>
  <Paragraphs>108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OBJECTIVE :</vt:lpstr>
      <vt:lpstr>LIGHT FIDELITY :</vt:lpstr>
      <vt:lpstr>INTRODUCTION</vt:lpstr>
      <vt:lpstr>BLOCK DIAGRAM :</vt:lpstr>
      <vt:lpstr> </vt:lpstr>
      <vt:lpstr>PROJECT DEMO VIDEO:</vt:lpstr>
      <vt:lpstr>PowerPoint Presentation</vt:lpstr>
      <vt:lpstr>conclusion:</vt:lpstr>
      <vt:lpstr>LITERATURE SURVEY:</vt:lpstr>
      <vt:lpstr>REFERENCE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HIGHWAY NAVIGATION SYSTEM USING LIGHT FIDELITY</dc:title>
  <dc:creator>SM-F127G</dc:creator>
  <cp:lastModifiedBy>SURIYA R</cp:lastModifiedBy>
  <cp:revision>68</cp:revision>
  <dcterms:created xsi:type="dcterms:W3CDTF">2015-05-11T11:30:45Z</dcterms:created>
  <dcterms:modified xsi:type="dcterms:W3CDTF">2022-06-08T17:58:23Z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c161f3f11e864feb9f09df4bba082909</vt:lpwstr>
  </property>
</Properties>
</file>